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9" roundtripDataSignature="AMtx7mhMlx0c36D+9DdU35H5L3xd5I5C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3776100" y="366525"/>
            <a:ext cx="1177800" cy="1148100"/>
          </a:xfrm>
          <a:prstGeom prst="can">
            <a:avLst>
              <a:gd fmla="val 25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">
                <a:solidFill>
                  <a:srgbClr val="FF0000"/>
                </a:solidFill>
              </a:rPr>
              <a:t>現行</a:t>
            </a:r>
            <a:endParaRPr>
              <a:solidFill>
                <a:srgbClr val="FF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">
                <a:solidFill>
                  <a:srgbClr val="FF0000"/>
                </a:solidFill>
              </a:rPr>
              <a:t>システム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124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東図書館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2682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西図書館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411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加佐分館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5552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中分館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/>
          <p:nvPr/>
        </p:nvSpPr>
        <p:spPr>
          <a:xfrm>
            <a:off x="698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南分館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" name="Google Shape;60;p1"/>
          <p:cNvCxnSpPr>
            <a:endCxn id="54" idx="3"/>
          </p:cNvCxnSpPr>
          <p:nvPr/>
        </p:nvCxnSpPr>
        <p:spPr>
          <a:xfrm flipH="1" rot="10800000">
            <a:off x="1836000" y="1514625"/>
            <a:ext cx="2529000" cy="139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1" name="Google Shape;61;p1"/>
          <p:cNvCxnSpPr>
            <a:endCxn id="54" idx="3"/>
          </p:cNvCxnSpPr>
          <p:nvPr/>
        </p:nvCxnSpPr>
        <p:spPr>
          <a:xfrm flipH="1" rot="10800000">
            <a:off x="3179400" y="1514625"/>
            <a:ext cx="1185600" cy="137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1"/>
          <p:cNvSpPr/>
          <p:nvPr/>
        </p:nvSpPr>
        <p:spPr>
          <a:xfrm>
            <a:off x="2008512" y="1824063"/>
            <a:ext cx="2945376" cy="779652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ja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京都セキュリティクラウド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304700" y="190875"/>
            <a:ext cx="3126000" cy="8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現ネットワーク</a:t>
            </a:r>
            <a:r>
              <a:rPr b="1" lang="ja" sz="1800">
                <a:solidFill>
                  <a:schemeClr val="dk2"/>
                </a:solidFill>
              </a:rPr>
              <a:t>イメージ図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912325" y="3696125"/>
            <a:ext cx="1769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300">
                <a:solidFill>
                  <a:srgbClr val="FF0000"/>
                </a:solidFill>
              </a:rPr>
              <a:t>・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300">
                <a:solidFill>
                  <a:srgbClr val="FF0000"/>
                </a:solidFill>
              </a:rPr>
              <a:t>４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b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ja" sz="1300">
                <a:solidFill>
                  <a:srgbClr val="FF0000"/>
                </a:solidFill>
              </a:rPr>
              <a:t>・OPAC２台</a:t>
            </a:r>
            <a:endParaRPr sz="13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300">
                <a:solidFill>
                  <a:srgbClr val="FF0000"/>
                </a:solidFill>
              </a:rPr>
              <a:t>・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300">
                <a:solidFill>
                  <a:srgbClr val="FF0000"/>
                </a:solidFill>
              </a:rPr>
              <a:t>８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3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 txBox="1"/>
          <p:nvPr/>
        </p:nvSpPr>
        <p:spPr>
          <a:xfrm>
            <a:off x="398025" y="658250"/>
            <a:ext cx="2875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赤字…今回更新対象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2560600" y="3696125"/>
            <a:ext cx="1713000" cy="7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300">
                <a:solidFill>
                  <a:srgbClr val="FF0000"/>
                </a:solidFill>
              </a:rPr>
              <a:t>・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300">
                <a:solidFill>
                  <a:srgbClr val="FF0000"/>
                </a:solidFill>
              </a:rPr>
              <a:t>４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b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ja" sz="1300">
                <a:solidFill>
                  <a:srgbClr val="FF0000"/>
                </a:solidFill>
              </a:rPr>
              <a:t>・OPAC２台</a:t>
            </a:r>
            <a:endParaRPr b="0" i="0" sz="13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300">
                <a:solidFill>
                  <a:srgbClr val="FF0000"/>
                </a:solidFill>
              </a:rPr>
              <a:t>・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300">
                <a:solidFill>
                  <a:srgbClr val="FF0000"/>
                </a:solidFill>
              </a:rPr>
              <a:t>８</a:t>
            </a:r>
            <a:r>
              <a:rPr b="0" i="0" lang="ja" sz="13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3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4302325" y="4195650"/>
            <a:ext cx="4305000" cy="6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000">
                <a:solidFill>
                  <a:srgbClr val="FF0000"/>
                </a:solidFill>
              </a:rPr>
              <a:t>※</a:t>
            </a:r>
            <a:r>
              <a:rPr b="0" i="0" lang="ja" sz="1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000">
                <a:solidFill>
                  <a:srgbClr val="FF0000"/>
                </a:solidFill>
              </a:rPr>
              <a:t>４</a:t>
            </a:r>
            <a:r>
              <a:rPr b="0" i="0" lang="ja" sz="10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r>
              <a:rPr lang="ja" sz="1000">
                <a:solidFill>
                  <a:srgbClr val="FF0000"/>
                </a:solidFill>
              </a:rPr>
              <a:t>の内訳は、東西ともカウンター３台（うちデスクトップ２台、ノートPC１台）、事務室１台（デスクトップ）</a:t>
            </a:r>
            <a:endParaRPr sz="10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000">
                <a:solidFill>
                  <a:srgbClr val="FF0000"/>
                </a:solidFill>
              </a:rPr>
              <a:t>※スタッフはシフト交代制で回しています。</a:t>
            </a:r>
            <a:endParaRPr sz="1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"/>
          <p:cNvSpPr/>
          <p:nvPr/>
        </p:nvSpPr>
        <p:spPr>
          <a:xfrm>
            <a:off x="3776100" y="366525"/>
            <a:ext cx="1177800" cy="1148100"/>
          </a:xfrm>
          <a:prstGeom prst="can">
            <a:avLst>
              <a:gd fmla="val 25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SaaS等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124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東図書館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2682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西図書館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411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加佐分館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"/>
          <p:cNvSpPr/>
          <p:nvPr/>
        </p:nvSpPr>
        <p:spPr>
          <a:xfrm>
            <a:off x="5552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中分館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6987025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南分館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8" name="Google Shape;78;p2"/>
          <p:cNvCxnSpPr>
            <a:endCxn id="72" idx="3"/>
          </p:cNvCxnSpPr>
          <p:nvPr/>
        </p:nvCxnSpPr>
        <p:spPr>
          <a:xfrm flipH="1" rot="10800000">
            <a:off x="1836000" y="1514625"/>
            <a:ext cx="2529000" cy="139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9" name="Google Shape;79;p2"/>
          <p:cNvCxnSpPr>
            <a:endCxn id="72" idx="3"/>
          </p:cNvCxnSpPr>
          <p:nvPr/>
        </p:nvCxnSpPr>
        <p:spPr>
          <a:xfrm flipH="1" rot="10800000">
            <a:off x="3179400" y="1514625"/>
            <a:ext cx="1185600" cy="137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0" name="Google Shape;80;p2"/>
          <p:cNvSpPr txBox="1"/>
          <p:nvPr/>
        </p:nvSpPr>
        <p:spPr>
          <a:xfrm>
            <a:off x="304700" y="190875"/>
            <a:ext cx="2814000" cy="6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ja" sz="1800">
                <a:solidFill>
                  <a:schemeClr val="dk2"/>
                </a:solidFill>
              </a:rPr>
              <a:t>今年度更新イメージ図</a:t>
            </a:r>
            <a:endParaRPr b="1" sz="1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ja" sz="1800">
                <a:solidFill>
                  <a:schemeClr val="dk2"/>
                </a:solidFill>
              </a:rPr>
              <a:t>（R9.2〜）</a:t>
            </a:r>
            <a:endParaRPr b="1" sz="1800">
              <a:solidFill>
                <a:schemeClr val="dk2"/>
              </a:solidFill>
            </a:endParaRPr>
          </a:p>
        </p:txBody>
      </p:sp>
      <p:cxnSp>
        <p:nvCxnSpPr>
          <p:cNvPr id="81" name="Google Shape;81;p2"/>
          <p:cNvCxnSpPr>
            <a:stCxn id="75" idx="0"/>
            <a:endCxn id="72" idx="3"/>
          </p:cNvCxnSpPr>
          <p:nvPr/>
        </p:nvCxnSpPr>
        <p:spPr>
          <a:xfrm rot="10800000">
            <a:off x="4365125" y="1514547"/>
            <a:ext cx="340800" cy="139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2" name="Google Shape;82;p2"/>
          <p:cNvCxnSpPr>
            <a:endCxn id="72" idx="3"/>
          </p:cNvCxnSpPr>
          <p:nvPr/>
        </p:nvCxnSpPr>
        <p:spPr>
          <a:xfrm rot="10800000">
            <a:off x="4365000" y="1514625"/>
            <a:ext cx="1728300" cy="1389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" name="Google Shape;83;p2"/>
          <p:cNvCxnSpPr>
            <a:endCxn id="72" idx="3"/>
          </p:cNvCxnSpPr>
          <p:nvPr/>
        </p:nvCxnSpPr>
        <p:spPr>
          <a:xfrm rot="10800000">
            <a:off x="4365000" y="1514625"/>
            <a:ext cx="3189600" cy="1384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4" name="Google Shape;84;p2"/>
          <p:cNvSpPr txBox="1"/>
          <p:nvPr/>
        </p:nvSpPr>
        <p:spPr>
          <a:xfrm>
            <a:off x="398025" y="753000"/>
            <a:ext cx="2875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赤字…今回更新対象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85" name="Google Shape;85;p2"/>
          <p:cNvSpPr/>
          <p:nvPr/>
        </p:nvSpPr>
        <p:spPr>
          <a:xfrm>
            <a:off x="2845517" y="1720700"/>
            <a:ext cx="3286332" cy="779652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" sz="1100"/>
              <a:t>一般的なインターネット回線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2"/>
          <p:cNvSpPr txBox="1"/>
          <p:nvPr/>
        </p:nvSpPr>
        <p:spPr>
          <a:xfrm>
            <a:off x="4008050" y="3697300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６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"/>
          <p:cNvSpPr txBox="1"/>
          <p:nvPr/>
        </p:nvSpPr>
        <p:spPr>
          <a:xfrm>
            <a:off x="6268200" y="210975"/>
            <a:ext cx="28758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【主な機能】</a:t>
            </a:r>
            <a:endParaRPr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・窓口・利用者サービス</a:t>
            </a:r>
            <a:endParaRPr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" sz="1800">
                <a:solidFill>
                  <a:srgbClr val="FF0000"/>
                </a:solidFill>
              </a:rPr>
              <a:t>・資料管理</a:t>
            </a:r>
            <a:endParaRPr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・統計管理</a:t>
            </a:r>
            <a:endParaRPr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・Webサービス　　　等</a:t>
            </a:r>
            <a:endParaRPr sz="1800">
              <a:solidFill>
                <a:srgbClr val="FF0000"/>
              </a:solidFill>
            </a:endParaRPr>
          </a:p>
        </p:txBody>
      </p:sp>
      <p:sp>
        <p:nvSpPr>
          <p:cNvPr id="88" name="Google Shape;88;p2"/>
          <p:cNvSpPr txBox="1"/>
          <p:nvPr/>
        </p:nvSpPr>
        <p:spPr>
          <a:xfrm>
            <a:off x="1163725" y="3697300"/>
            <a:ext cx="1769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４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b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ja" sz="1100">
                <a:solidFill>
                  <a:srgbClr val="FF0000"/>
                </a:solidFill>
              </a:rPr>
              <a:t>・OPAC２台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・自動貸出機４台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・予約照会機１台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８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2"/>
          <p:cNvSpPr txBox="1"/>
          <p:nvPr/>
        </p:nvSpPr>
        <p:spPr>
          <a:xfrm>
            <a:off x="2595300" y="3697300"/>
            <a:ext cx="1769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４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b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ja" sz="1100">
                <a:solidFill>
                  <a:srgbClr val="FF0000"/>
                </a:solidFill>
              </a:rPr>
              <a:t>・OPAC２台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・自動貸出機４台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・予約照会機１台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８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"/>
          <p:cNvSpPr txBox="1"/>
          <p:nvPr/>
        </p:nvSpPr>
        <p:spPr>
          <a:xfrm>
            <a:off x="5453300" y="3697300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５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2"/>
          <p:cNvSpPr txBox="1"/>
          <p:nvPr/>
        </p:nvSpPr>
        <p:spPr>
          <a:xfrm>
            <a:off x="6904500" y="3697300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３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/>
          <p:nvPr/>
        </p:nvSpPr>
        <p:spPr>
          <a:xfrm>
            <a:off x="3776100" y="366525"/>
            <a:ext cx="1177800" cy="1148100"/>
          </a:xfrm>
          <a:prstGeom prst="can">
            <a:avLst>
              <a:gd fmla="val 25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SaaS等</a:t>
            </a:r>
            <a:endParaRPr b="0" i="0" sz="14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3"/>
          <p:cNvSpPr/>
          <p:nvPr/>
        </p:nvSpPr>
        <p:spPr>
          <a:xfrm>
            <a:off x="474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東分館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3"/>
          <p:cNvSpPr/>
          <p:nvPr/>
        </p:nvSpPr>
        <p:spPr>
          <a:xfrm>
            <a:off x="1909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新</a:t>
            </a:r>
            <a:r>
              <a:rPr lang="ja"/>
              <a:t>たな</a:t>
            </a:r>
            <a:br>
              <a:rPr lang="ja"/>
            </a:b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中央図書館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"/>
          <p:cNvSpPr/>
          <p:nvPr/>
        </p:nvSpPr>
        <p:spPr>
          <a:xfrm>
            <a:off x="3344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加佐分館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/>
          <p:nvPr/>
        </p:nvSpPr>
        <p:spPr>
          <a:xfrm>
            <a:off x="4779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中分館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/>
          <p:nvPr/>
        </p:nvSpPr>
        <p:spPr>
          <a:xfrm>
            <a:off x="6214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南分館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2" name="Google Shape;102;p3"/>
          <p:cNvCxnSpPr>
            <a:endCxn id="96" idx="3"/>
          </p:cNvCxnSpPr>
          <p:nvPr/>
        </p:nvCxnSpPr>
        <p:spPr>
          <a:xfrm flipH="1" rot="10800000">
            <a:off x="1063800" y="1514625"/>
            <a:ext cx="3301200" cy="139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3" name="Google Shape;103;p3"/>
          <p:cNvCxnSpPr>
            <a:endCxn id="96" idx="3"/>
          </p:cNvCxnSpPr>
          <p:nvPr/>
        </p:nvCxnSpPr>
        <p:spPr>
          <a:xfrm flipH="1" rot="10800000">
            <a:off x="2407200" y="1514625"/>
            <a:ext cx="1957800" cy="137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4" name="Google Shape;104;p3"/>
          <p:cNvSpPr txBox="1"/>
          <p:nvPr/>
        </p:nvSpPr>
        <p:spPr>
          <a:xfrm>
            <a:off x="304700" y="190875"/>
            <a:ext cx="2814000" cy="8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ja" sz="1800">
                <a:solidFill>
                  <a:schemeClr val="dk2"/>
                </a:solidFill>
              </a:rPr>
              <a:t>最終構成イメージ図</a:t>
            </a:r>
            <a:endParaRPr b="1" sz="1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ja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R10年度〜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5" name="Google Shape;105;p3"/>
          <p:cNvCxnSpPr>
            <a:stCxn id="99" idx="0"/>
            <a:endCxn id="96" idx="3"/>
          </p:cNvCxnSpPr>
          <p:nvPr/>
        </p:nvCxnSpPr>
        <p:spPr>
          <a:xfrm flipH="1" rot="10800000">
            <a:off x="3933746" y="1514547"/>
            <a:ext cx="431400" cy="1398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" name="Google Shape;106;p3"/>
          <p:cNvCxnSpPr>
            <a:endCxn id="96" idx="3"/>
          </p:cNvCxnSpPr>
          <p:nvPr/>
        </p:nvCxnSpPr>
        <p:spPr>
          <a:xfrm rot="10800000">
            <a:off x="4365000" y="1514625"/>
            <a:ext cx="956100" cy="1389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" name="Google Shape;107;p3"/>
          <p:cNvCxnSpPr>
            <a:endCxn id="96" idx="3"/>
          </p:cNvCxnSpPr>
          <p:nvPr/>
        </p:nvCxnSpPr>
        <p:spPr>
          <a:xfrm rot="10800000">
            <a:off x="4365000" y="1514625"/>
            <a:ext cx="2417400" cy="1384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8" name="Google Shape;108;p3"/>
          <p:cNvSpPr/>
          <p:nvPr/>
        </p:nvSpPr>
        <p:spPr>
          <a:xfrm>
            <a:off x="7649846" y="2913147"/>
            <a:ext cx="1177800" cy="824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自動車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ja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図書館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9" name="Google Shape;109;p3"/>
          <p:cNvCxnSpPr>
            <a:endCxn id="96" idx="3"/>
          </p:cNvCxnSpPr>
          <p:nvPr/>
        </p:nvCxnSpPr>
        <p:spPr>
          <a:xfrm rot="10800000">
            <a:off x="4365000" y="1514625"/>
            <a:ext cx="3917700" cy="1391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0" name="Google Shape;110;p3"/>
          <p:cNvSpPr/>
          <p:nvPr/>
        </p:nvSpPr>
        <p:spPr>
          <a:xfrm>
            <a:off x="2845517" y="1720700"/>
            <a:ext cx="3286332" cy="779652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ja" sz="1100"/>
              <a:t>一般的なインターネット回線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304700" y="771725"/>
            <a:ext cx="2875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rgbClr val="FF0000"/>
                </a:solidFill>
              </a:rPr>
              <a:t>赤字…今回更新対象</a:t>
            </a:r>
            <a:endParaRPr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800">
                <a:solidFill>
                  <a:srgbClr val="FF0000"/>
                </a:solidFill>
              </a:rPr>
              <a:t>※現時点での想定で、変更の可能性があります。</a:t>
            </a:r>
            <a:endParaRPr sz="800">
              <a:solidFill>
                <a:srgbClr val="FF0000"/>
              </a:solidFill>
            </a:endParaRPr>
          </a:p>
        </p:txBody>
      </p:sp>
      <p:sp>
        <p:nvSpPr>
          <p:cNvPr id="112" name="Google Shape;112;p3"/>
          <p:cNvSpPr txBox="1"/>
          <p:nvPr/>
        </p:nvSpPr>
        <p:spPr>
          <a:xfrm>
            <a:off x="1798400" y="3691575"/>
            <a:ext cx="1479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９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b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ja" sz="1100">
                <a:solidFill>
                  <a:srgbClr val="FF0000"/>
                </a:solidFill>
              </a:rPr>
              <a:t>・OPAC６台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・自動貸出機３台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24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3262200" y="3691575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６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 txBox="1"/>
          <p:nvPr/>
        </p:nvSpPr>
        <p:spPr>
          <a:xfrm>
            <a:off x="4617925" y="3691575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５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3"/>
          <p:cNvSpPr txBox="1"/>
          <p:nvPr/>
        </p:nvSpPr>
        <p:spPr>
          <a:xfrm>
            <a:off x="6031175" y="3691575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スタッフ最大</a:t>
            </a:r>
            <a:r>
              <a:rPr lang="ja" sz="1100">
                <a:solidFill>
                  <a:srgbClr val="FF0000"/>
                </a:solidFill>
              </a:rPr>
              <a:t>３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人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"/>
          <p:cNvSpPr txBox="1"/>
          <p:nvPr/>
        </p:nvSpPr>
        <p:spPr>
          <a:xfrm>
            <a:off x="309550" y="3668575"/>
            <a:ext cx="16917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PC</a:t>
            </a:r>
            <a:r>
              <a:rPr lang="ja" sz="1100">
                <a:solidFill>
                  <a:srgbClr val="FF0000"/>
                </a:solidFill>
              </a:rPr>
              <a:t>１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台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・OPAC１台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・自動貸出機１台</a:t>
            </a:r>
            <a:endParaRPr sz="11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" sz="1100">
                <a:solidFill>
                  <a:srgbClr val="FF0000"/>
                </a:solidFill>
              </a:rPr>
              <a:t>・</a:t>
            </a:r>
            <a:r>
              <a:rPr b="0" i="0" lang="ja" sz="11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スタッフ</a:t>
            </a:r>
            <a:r>
              <a:rPr lang="ja" sz="1100">
                <a:solidFill>
                  <a:srgbClr val="FF0000"/>
                </a:solidFill>
              </a:rPr>
              <a:t>人数未定</a:t>
            </a:r>
            <a:endParaRPr b="0" i="0" sz="11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